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1" r:id="rId4"/>
    <p:sldId id="259" r:id="rId5"/>
    <p:sldId id="263" r:id="rId6"/>
    <p:sldId id="262" r:id="rId7"/>
    <p:sldId id="260" r:id="rId8"/>
    <p:sldId id="261" r:id="rId9"/>
    <p:sldId id="264" r:id="rId10"/>
    <p:sldId id="257" r:id="rId11"/>
    <p:sldId id="266" r:id="rId12"/>
    <p:sldId id="268" r:id="rId13"/>
    <p:sldId id="269" r:id="rId14"/>
    <p:sldId id="267"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281EC-B30E-45AD-A956-470F6F5796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D07780A-AED8-4F02-9742-EFBA29F841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33A646C-5DF5-4148-9DDD-830B58169B8B}"/>
              </a:ext>
            </a:extLst>
          </p:cNvPr>
          <p:cNvSpPr>
            <a:spLocks noGrp="1"/>
          </p:cNvSpPr>
          <p:nvPr>
            <p:ph type="dt" sz="half" idx="10"/>
          </p:nvPr>
        </p:nvSpPr>
        <p:spPr/>
        <p:txBody>
          <a:bodyPr/>
          <a:lstStyle/>
          <a:p>
            <a:fld id="{D47ED5E2-AA12-4A00-AFAE-A92DEC4E11DF}" type="datetimeFigureOut">
              <a:rPr lang="en-GB" smtClean="0"/>
              <a:t>08/11/2024</a:t>
            </a:fld>
            <a:endParaRPr lang="en-GB"/>
          </a:p>
        </p:txBody>
      </p:sp>
      <p:sp>
        <p:nvSpPr>
          <p:cNvPr id="5" name="Footer Placeholder 4">
            <a:extLst>
              <a:ext uri="{FF2B5EF4-FFF2-40B4-BE49-F238E27FC236}">
                <a16:creationId xmlns:a16="http://schemas.microsoft.com/office/drawing/2014/main" id="{F07001A7-325C-4FC7-8F21-83B976FEF7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B63A9B-39E4-46C7-AD0C-93243A874061}"/>
              </a:ext>
            </a:extLst>
          </p:cNvPr>
          <p:cNvSpPr>
            <a:spLocks noGrp="1"/>
          </p:cNvSpPr>
          <p:nvPr>
            <p:ph type="sldNum" sz="quarter" idx="12"/>
          </p:nvPr>
        </p:nvSpPr>
        <p:spPr/>
        <p:txBody>
          <a:bodyPr/>
          <a:lstStyle/>
          <a:p>
            <a:fld id="{FB14B045-327F-455F-80B5-C75F60CCFDC1}" type="slidenum">
              <a:rPr lang="en-GB" smtClean="0"/>
              <a:t>‹#›</a:t>
            </a:fld>
            <a:endParaRPr lang="en-GB"/>
          </a:p>
        </p:txBody>
      </p:sp>
    </p:spTree>
    <p:extLst>
      <p:ext uri="{BB962C8B-B14F-4D97-AF65-F5344CB8AC3E}">
        <p14:creationId xmlns:p14="http://schemas.microsoft.com/office/powerpoint/2010/main" val="239332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62C0-F88D-4EB6-A99A-6FEE5F3E3B7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548E01-6866-45D6-95B9-AE88637BD9F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7B713C-73EB-4264-8F60-AC4045D8A25F}"/>
              </a:ext>
            </a:extLst>
          </p:cNvPr>
          <p:cNvSpPr>
            <a:spLocks noGrp="1"/>
          </p:cNvSpPr>
          <p:nvPr>
            <p:ph type="dt" sz="half" idx="10"/>
          </p:nvPr>
        </p:nvSpPr>
        <p:spPr/>
        <p:txBody>
          <a:bodyPr/>
          <a:lstStyle/>
          <a:p>
            <a:fld id="{D47ED5E2-AA12-4A00-AFAE-A92DEC4E11DF}" type="datetimeFigureOut">
              <a:rPr lang="en-GB" smtClean="0"/>
              <a:t>08/11/2024</a:t>
            </a:fld>
            <a:endParaRPr lang="en-GB"/>
          </a:p>
        </p:txBody>
      </p:sp>
      <p:sp>
        <p:nvSpPr>
          <p:cNvPr id="5" name="Footer Placeholder 4">
            <a:extLst>
              <a:ext uri="{FF2B5EF4-FFF2-40B4-BE49-F238E27FC236}">
                <a16:creationId xmlns:a16="http://schemas.microsoft.com/office/drawing/2014/main" id="{A379D0DD-457B-4B31-BFDC-AC2B7A9BAB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2A220E-6F48-46B1-B066-ABFBDDD23C1C}"/>
              </a:ext>
            </a:extLst>
          </p:cNvPr>
          <p:cNvSpPr>
            <a:spLocks noGrp="1"/>
          </p:cNvSpPr>
          <p:nvPr>
            <p:ph type="sldNum" sz="quarter" idx="12"/>
          </p:nvPr>
        </p:nvSpPr>
        <p:spPr/>
        <p:txBody>
          <a:bodyPr/>
          <a:lstStyle/>
          <a:p>
            <a:fld id="{FB14B045-327F-455F-80B5-C75F60CCFDC1}" type="slidenum">
              <a:rPr lang="en-GB" smtClean="0"/>
              <a:t>‹#›</a:t>
            </a:fld>
            <a:endParaRPr lang="en-GB"/>
          </a:p>
        </p:txBody>
      </p:sp>
    </p:spTree>
    <p:extLst>
      <p:ext uri="{BB962C8B-B14F-4D97-AF65-F5344CB8AC3E}">
        <p14:creationId xmlns:p14="http://schemas.microsoft.com/office/powerpoint/2010/main" val="1782319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BB79D8-EDBA-464D-B40C-DA5E49B127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93C3BB-C4DA-4CA3-9C3E-8E8E7E443A9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064951-6FB5-4F0E-A1A5-E9A380E30D54}"/>
              </a:ext>
            </a:extLst>
          </p:cNvPr>
          <p:cNvSpPr>
            <a:spLocks noGrp="1"/>
          </p:cNvSpPr>
          <p:nvPr>
            <p:ph type="dt" sz="half" idx="10"/>
          </p:nvPr>
        </p:nvSpPr>
        <p:spPr/>
        <p:txBody>
          <a:bodyPr/>
          <a:lstStyle/>
          <a:p>
            <a:fld id="{D47ED5E2-AA12-4A00-AFAE-A92DEC4E11DF}" type="datetimeFigureOut">
              <a:rPr lang="en-GB" smtClean="0"/>
              <a:t>08/11/2024</a:t>
            </a:fld>
            <a:endParaRPr lang="en-GB"/>
          </a:p>
        </p:txBody>
      </p:sp>
      <p:sp>
        <p:nvSpPr>
          <p:cNvPr id="5" name="Footer Placeholder 4">
            <a:extLst>
              <a:ext uri="{FF2B5EF4-FFF2-40B4-BE49-F238E27FC236}">
                <a16:creationId xmlns:a16="http://schemas.microsoft.com/office/drawing/2014/main" id="{D3CD6AE2-646F-469B-A7E4-BB1089EBF7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A918FB-1D29-456D-A437-3AFE9D1B859E}"/>
              </a:ext>
            </a:extLst>
          </p:cNvPr>
          <p:cNvSpPr>
            <a:spLocks noGrp="1"/>
          </p:cNvSpPr>
          <p:nvPr>
            <p:ph type="sldNum" sz="quarter" idx="12"/>
          </p:nvPr>
        </p:nvSpPr>
        <p:spPr/>
        <p:txBody>
          <a:bodyPr/>
          <a:lstStyle/>
          <a:p>
            <a:fld id="{FB14B045-327F-455F-80B5-C75F60CCFDC1}" type="slidenum">
              <a:rPr lang="en-GB" smtClean="0"/>
              <a:t>‹#›</a:t>
            </a:fld>
            <a:endParaRPr lang="en-GB"/>
          </a:p>
        </p:txBody>
      </p:sp>
    </p:spTree>
    <p:extLst>
      <p:ext uri="{BB962C8B-B14F-4D97-AF65-F5344CB8AC3E}">
        <p14:creationId xmlns:p14="http://schemas.microsoft.com/office/powerpoint/2010/main" val="878255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42961-AA29-4859-896C-6C3B564F38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C284C3-96D7-4620-ABC6-A6C10BABDC9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979373-AC7C-45DC-8907-C98517B76FB0}"/>
              </a:ext>
            </a:extLst>
          </p:cNvPr>
          <p:cNvSpPr>
            <a:spLocks noGrp="1"/>
          </p:cNvSpPr>
          <p:nvPr>
            <p:ph type="dt" sz="half" idx="10"/>
          </p:nvPr>
        </p:nvSpPr>
        <p:spPr/>
        <p:txBody>
          <a:bodyPr/>
          <a:lstStyle/>
          <a:p>
            <a:fld id="{D47ED5E2-AA12-4A00-AFAE-A92DEC4E11DF}" type="datetimeFigureOut">
              <a:rPr lang="en-GB" smtClean="0"/>
              <a:t>08/11/2024</a:t>
            </a:fld>
            <a:endParaRPr lang="en-GB"/>
          </a:p>
        </p:txBody>
      </p:sp>
      <p:sp>
        <p:nvSpPr>
          <p:cNvPr id="5" name="Footer Placeholder 4">
            <a:extLst>
              <a:ext uri="{FF2B5EF4-FFF2-40B4-BE49-F238E27FC236}">
                <a16:creationId xmlns:a16="http://schemas.microsoft.com/office/drawing/2014/main" id="{8FA004F6-0DBD-4B11-953D-8322BF275B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4744F4-611F-4230-86C0-5AB65CEC9A59}"/>
              </a:ext>
            </a:extLst>
          </p:cNvPr>
          <p:cNvSpPr>
            <a:spLocks noGrp="1"/>
          </p:cNvSpPr>
          <p:nvPr>
            <p:ph type="sldNum" sz="quarter" idx="12"/>
          </p:nvPr>
        </p:nvSpPr>
        <p:spPr/>
        <p:txBody>
          <a:bodyPr/>
          <a:lstStyle/>
          <a:p>
            <a:fld id="{FB14B045-327F-455F-80B5-C75F60CCFDC1}" type="slidenum">
              <a:rPr lang="en-GB" smtClean="0"/>
              <a:t>‹#›</a:t>
            </a:fld>
            <a:endParaRPr lang="en-GB"/>
          </a:p>
        </p:txBody>
      </p:sp>
    </p:spTree>
    <p:extLst>
      <p:ext uri="{BB962C8B-B14F-4D97-AF65-F5344CB8AC3E}">
        <p14:creationId xmlns:p14="http://schemas.microsoft.com/office/powerpoint/2010/main" val="1518762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7BCF5-044D-40F8-BFC7-98A90E5A16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C0DD55E-16E9-41EF-841C-FF7B06FC24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B40F859-5352-4AE3-963D-088427AC3A69}"/>
              </a:ext>
            </a:extLst>
          </p:cNvPr>
          <p:cNvSpPr>
            <a:spLocks noGrp="1"/>
          </p:cNvSpPr>
          <p:nvPr>
            <p:ph type="dt" sz="half" idx="10"/>
          </p:nvPr>
        </p:nvSpPr>
        <p:spPr/>
        <p:txBody>
          <a:bodyPr/>
          <a:lstStyle/>
          <a:p>
            <a:fld id="{D47ED5E2-AA12-4A00-AFAE-A92DEC4E11DF}" type="datetimeFigureOut">
              <a:rPr lang="en-GB" smtClean="0"/>
              <a:t>08/11/2024</a:t>
            </a:fld>
            <a:endParaRPr lang="en-GB"/>
          </a:p>
        </p:txBody>
      </p:sp>
      <p:sp>
        <p:nvSpPr>
          <p:cNvPr id="5" name="Footer Placeholder 4">
            <a:extLst>
              <a:ext uri="{FF2B5EF4-FFF2-40B4-BE49-F238E27FC236}">
                <a16:creationId xmlns:a16="http://schemas.microsoft.com/office/drawing/2014/main" id="{ADBF604E-832E-44DA-BB52-3BC6C7B59A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C42726-FABD-4827-89DC-91810E10CA5D}"/>
              </a:ext>
            </a:extLst>
          </p:cNvPr>
          <p:cNvSpPr>
            <a:spLocks noGrp="1"/>
          </p:cNvSpPr>
          <p:nvPr>
            <p:ph type="sldNum" sz="quarter" idx="12"/>
          </p:nvPr>
        </p:nvSpPr>
        <p:spPr/>
        <p:txBody>
          <a:bodyPr/>
          <a:lstStyle/>
          <a:p>
            <a:fld id="{FB14B045-327F-455F-80B5-C75F60CCFDC1}" type="slidenum">
              <a:rPr lang="en-GB" smtClean="0"/>
              <a:t>‹#›</a:t>
            </a:fld>
            <a:endParaRPr lang="en-GB"/>
          </a:p>
        </p:txBody>
      </p:sp>
    </p:spTree>
    <p:extLst>
      <p:ext uri="{BB962C8B-B14F-4D97-AF65-F5344CB8AC3E}">
        <p14:creationId xmlns:p14="http://schemas.microsoft.com/office/powerpoint/2010/main" val="1914617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E2835-4180-4F6E-9D33-B56D7E1121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BE9A18-3E3A-4D27-95E0-87D6951F1E6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ACB419-FD54-45D7-9C91-84E02171D8F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9475A87-9A8B-42BD-9798-267DE0975D22}"/>
              </a:ext>
            </a:extLst>
          </p:cNvPr>
          <p:cNvSpPr>
            <a:spLocks noGrp="1"/>
          </p:cNvSpPr>
          <p:nvPr>
            <p:ph type="dt" sz="half" idx="10"/>
          </p:nvPr>
        </p:nvSpPr>
        <p:spPr/>
        <p:txBody>
          <a:bodyPr/>
          <a:lstStyle/>
          <a:p>
            <a:fld id="{D47ED5E2-AA12-4A00-AFAE-A92DEC4E11DF}" type="datetimeFigureOut">
              <a:rPr lang="en-GB" smtClean="0"/>
              <a:t>08/11/2024</a:t>
            </a:fld>
            <a:endParaRPr lang="en-GB"/>
          </a:p>
        </p:txBody>
      </p:sp>
      <p:sp>
        <p:nvSpPr>
          <p:cNvPr id="6" name="Footer Placeholder 5">
            <a:extLst>
              <a:ext uri="{FF2B5EF4-FFF2-40B4-BE49-F238E27FC236}">
                <a16:creationId xmlns:a16="http://schemas.microsoft.com/office/drawing/2014/main" id="{8F178A33-3362-40D0-A79C-B16EB7284F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4860BB-0591-4EF3-A171-2851354C133F}"/>
              </a:ext>
            </a:extLst>
          </p:cNvPr>
          <p:cNvSpPr>
            <a:spLocks noGrp="1"/>
          </p:cNvSpPr>
          <p:nvPr>
            <p:ph type="sldNum" sz="quarter" idx="12"/>
          </p:nvPr>
        </p:nvSpPr>
        <p:spPr/>
        <p:txBody>
          <a:bodyPr/>
          <a:lstStyle/>
          <a:p>
            <a:fld id="{FB14B045-327F-455F-80B5-C75F60CCFDC1}" type="slidenum">
              <a:rPr lang="en-GB" smtClean="0"/>
              <a:t>‹#›</a:t>
            </a:fld>
            <a:endParaRPr lang="en-GB"/>
          </a:p>
        </p:txBody>
      </p:sp>
    </p:spTree>
    <p:extLst>
      <p:ext uri="{BB962C8B-B14F-4D97-AF65-F5344CB8AC3E}">
        <p14:creationId xmlns:p14="http://schemas.microsoft.com/office/powerpoint/2010/main" val="3024131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56E36-0DEC-4DA3-A50D-9EABDAF7FEB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0DD6EA6-1EBC-467E-92B5-8D8B4790F4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904996D-F7CD-4D29-9372-80D0FD413BC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2A03177-9E42-48CD-B12E-A78B3462C5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EAAFE68-5D1E-4A2F-B331-280139CFAAE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CDC9D40-13FB-4DF8-B420-2E93CA1FC166}"/>
              </a:ext>
            </a:extLst>
          </p:cNvPr>
          <p:cNvSpPr>
            <a:spLocks noGrp="1"/>
          </p:cNvSpPr>
          <p:nvPr>
            <p:ph type="dt" sz="half" idx="10"/>
          </p:nvPr>
        </p:nvSpPr>
        <p:spPr/>
        <p:txBody>
          <a:bodyPr/>
          <a:lstStyle/>
          <a:p>
            <a:fld id="{D47ED5E2-AA12-4A00-AFAE-A92DEC4E11DF}" type="datetimeFigureOut">
              <a:rPr lang="en-GB" smtClean="0"/>
              <a:t>08/11/2024</a:t>
            </a:fld>
            <a:endParaRPr lang="en-GB"/>
          </a:p>
        </p:txBody>
      </p:sp>
      <p:sp>
        <p:nvSpPr>
          <p:cNvPr id="8" name="Footer Placeholder 7">
            <a:extLst>
              <a:ext uri="{FF2B5EF4-FFF2-40B4-BE49-F238E27FC236}">
                <a16:creationId xmlns:a16="http://schemas.microsoft.com/office/drawing/2014/main" id="{C57C5E90-4E8B-495B-A053-0893AE9DD23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14292BD-A1A7-41A7-B717-FEF60D8A1769}"/>
              </a:ext>
            </a:extLst>
          </p:cNvPr>
          <p:cNvSpPr>
            <a:spLocks noGrp="1"/>
          </p:cNvSpPr>
          <p:nvPr>
            <p:ph type="sldNum" sz="quarter" idx="12"/>
          </p:nvPr>
        </p:nvSpPr>
        <p:spPr/>
        <p:txBody>
          <a:bodyPr/>
          <a:lstStyle/>
          <a:p>
            <a:fld id="{FB14B045-327F-455F-80B5-C75F60CCFDC1}" type="slidenum">
              <a:rPr lang="en-GB" smtClean="0"/>
              <a:t>‹#›</a:t>
            </a:fld>
            <a:endParaRPr lang="en-GB"/>
          </a:p>
        </p:txBody>
      </p:sp>
    </p:spTree>
    <p:extLst>
      <p:ext uri="{BB962C8B-B14F-4D97-AF65-F5344CB8AC3E}">
        <p14:creationId xmlns:p14="http://schemas.microsoft.com/office/powerpoint/2010/main" val="3070932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86D8A-E544-4517-A239-B1AA9CC2A7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5CA9DE1-62F4-4CEC-8B4C-AA08BD60CA38}"/>
              </a:ext>
            </a:extLst>
          </p:cNvPr>
          <p:cNvSpPr>
            <a:spLocks noGrp="1"/>
          </p:cNvSpPr>
          <p:nvPr>
            <p:ph type="dt" sz="half" idx="10"/>
          </p:nvPr>
        </p:nvSpPr>
        <p:spPr/>
        <p:txBody>
          <a:bodyPr/>
          <a:lstStyle/>
          <a:p>
            <a:fld id="{D47ED5E2-AA12-4A00-AFAE-A92DEC4E11DF}" type="datetimeFigureOut">
              <a:rPr lang="en-GB" smtClean="0"/>
              <a:t>08/11/2024</a:t>
            </a:fld>
            <a:endParaRPr lang="en-GB"/>
          </a:p>
        </p:txBody>
      </p:sp>
      <p:sp>
        <p:nvSpPr>
          <p:cNvPr id="4" name="Footer Placeholder 3">
            <a:extLst>
              <a:ext uri="{FF2B5EF4-FFF2-40B4-BE49-F238E27FC236}">
                <a16:creationId xmlns:a16="http://schemas.microsoft.com/office/drawing/2014/main" id="{05013E66-6043-48AA-89C5-18AB4DA0FB3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E1845EA-DB68-45D7-8415-814660BA552A}"/>
              </a:ext>
            </a:extLst>
          </p:cNvPr>
          <p:cNvSpPr>
            <a:spLocks noGrp="1"/>
          </p:cNvSpPr>
          <p:nvPr>
            <p:ph type="sldNum" sz="quarter" idx="12"/>
          </p:nvPr>
        </p:nvSpPr>
        <p:spPr/>
        <p:txBody>
          <a:bodyPr/>
          <a:lstStyle/>
          <a:p>
            <a:fld id="{FB14B045-327F-455F-80B5-C75F60CCFDC1}" type="slidenum">
              <a:rPr lang="en-GB" smtClean="0"/>
              <a:t>‹#›</a:t>
            </a:fld>
            <a:endParaRPr lang="en-GB"/>
          </a:p>
        </p:txBody>
      </p:sp>
    </p:spTree>
    <p:extLst>
      <p:ext uri="{BB962C8B-B14F-4D97-AF65-F5344CB8AC3E}">
        <p14:creationId xmlns:p14="http://schemas.microsoft.com/office/powerpoint/2010/main" val="59097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B27589-1C05-4964-889A-281DDB41A5B9}"/>
              </a:ext>
            </a:extLst>
          </p:cNvPr>
          <p:cNvSpPr>
            <a:spLocks noGrp="1"/>
          </p:cNvSpPr>
          <p:nvPr>
            <p:ph type="dt" sz="half" idx="10"/>
          </p:nvPr>
        </p:nvSpPr>
        <p:spPr/>
        <p:txBody>
          <a:bodyPr/>
          <a:lstStyle/>
          <a:p>
            <a:fld id="{D47ED5E2-AA12-4A00-AFAE-A92DEC4E11DF}" type="datetimeFigureOut">
              <a:rPr lang="en-GB" smtClean="0"/>
              <a:t>08/11/2024</a:t>
            </a:fld>
            <a:endParaRPr lang="en-GB"/>
          </a:p>
        </p:txBody>
      </p:sp>
      <p:sp>
        <p:nvSpPr>
          <p:cNvPr id="3" name="Footer Placeholder 2">
            <a:extLst>
              <a:ext uri="{FF2B5EF4-FFF2-40B4-BE49-F238E27FC236}">
                <a16:creationId xmlns:a16="http://schemas.microsoft.com/office/drawing/2014/main" id="{EDFDA0DA-CF53-4C59-83F6-893F3E6842D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BB4F308-88E4-44D3-AC72-4D7094060027}"/>
              </a:ext>
            </a:extLst>
          </p:cNvPr>
          <p:cNvSpPr>
            <a:spLocks noGrp="1"/>
          </p:cNvSpPr>
          <p:nvPr>
            <p:ph type="sldNum" sz="quarter" idx="12"/>
          </p:nvPr>
        </p:nvSpPr>
        <p:spPr/>
        <p:txBody>
          <a:bodyPr/>
          <a:lstStyle/>
          <a:p>
            <a:fld id="{FB14B045-327F-455F-80B5-C75F60CCFDC1}" type="slidenum">
              <a:rPr lang="en-GB" smtClean="0"/>
              <a:t>‹#›</a:t>
            </a:fld>
            <a:endParaRPr lang="en-GB"/>
          </a:p>
        </p:txBody>
      </p:sp>
    </p:spTree>
    <p:extLst>
      <p:ext uri="{BB962C8B-B14F-4D97-AF65-F5344CB8AC3E}">
        <p14:creationId xmlns:p14="http://schemas.microsoft.com/office/powerpoint/2010/main" val="2967284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FBE06-4106-409E-8106-EC3A0CAE1D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EEA9DCC-D579-4B63-9913-A0C84B109B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85852A9-AB75-475A-9A4C-B404159A84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F94633-604A-44AB-8B54-38C850552BF9}"/>
              </a:ext>
            </a:extLst>
          </p:cNvPr>
          <p:cNvSpPr>
            <a:spLocks noGrp="1"/>
          </p:cNvSpPr>
          <p:nvPr>
            <p:ph type="dt" sz="half" idx="10"/>
          </p:nvPr>
        </p:nvSpPr>
        <p:spPr/>
        <p:txBody>
          <a:bodyPr/>
          <a:lstStyle/>
          <a:p>
            <a:fld id="{D47ED5E2-AA12-4A00-AFAE-A92DEC4E11DF}" type="datetimeFigureOut">
              <a:rPr lang="en-GB" smtClean="0"/>
              <a:t>08/11/2024</a:t>
            </a:fld>
            <a:endParaRPr lang="en-GB"/>
          </a:p>
        </p:txBody>
      </p:sp>
      <p:sp>
        <p:nvSpPr>
          <p:cNvPr id="6" name="Footer Placeholder 5">
            <a:extLst>
              <a:ext uri="{FF2B5EF4-FFF2-40B4-BE49-F238E27FC236}">
                <a16:creationId xmlns:a16="http://schemas.microsoft.com/office/drawing/2014/main" id="{912ABA4B-B2A6-4AA3-BDCB-C43D069862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ADD419-AB97-48A6-BD59-8923C99FF350}"/>
              </a:ext>
            </a:extLst>
          </p:cNvPr>
          <p:cNvSpPr>
            <a:spLocks noGrp="1"/>
          </p:cNvSpPr>
          <p:nvPr>
            <p:ph type="sldNum" sz="quarter" idx="12"/>
          </p:nvPr>
        </p:nvSpPr>
        <p:spPr/>
        <p:txBody>
          <a:bodyPr/>
          <a:lstStyle/>
          <a:p>
            <a:fld id="{FB14B045-327F-455F-80B5-C75F60CCFDC1}" type="slidenum">
              <a:rPr lang="en-GB" smtClean="0"/>
              <a:t>‹#›</a:t>
            </a:fld>
            <a:endParaRPr lang="en-GB"/>
          </a:p>
        </p:txBody>
      </p:sp>
    </p:spTree>
    <p:extLst>
      <p:ext uri="{BB962C8B-B14F-4D97-AF65-F5344CB8AC3E}">
        <p14:creationId xmlns:p14="http://schemas.microsoft.com/office/powerpoint/2010/main" val="1428291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2AB95-7228-4269-8B55-9E4A94B58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7FBB55B-70E9-484C-AEBE-5BA4810A2D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C3A76B7-7DE1-49E9-BBD1-B4B9B5FC39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4B4F31A-AEC3-4444-B67A-A25BEB71061F}"/>
              </a:ext>
            </a:extLst>
          </p:cNvPr>
          <p:cNvSpPr>
            <a:spLocks noGrp="1"/>
          </p:cNvSpPr>
          <p:nvPr>
            <p:ph type="dt" sz="half" idx="10"/>
          </p:nvPr>
        </p:nvSpPr>
        <p:spPr/>
        <p:txBody>
          <a:bodyPr/>
          <a:lstStyle/>
          <a:p>
            <a:fld id="{D47ED5E2-AA12-4A00-AFAE-A92DEC4E11DF}" type="datetimeFigureOut">
              <a:rPr lang="en-GB" smtClean="0"/>
              <a:t>08/11/2024</a:t>
            </a:fld>
            <a:endParaRPr lang="en-GB"/>
          </a:p>
        </p:txBody>
      </p:sp>
      <p:sp>
        <p:nvSpPr>
          <p:cNvPr id="6" name="Footer Placeholder 5">
            <a:extLst>
              <a:ext uri="{FF2B5EF4-FFF2-40B4-BE49-F238E27FC236}">
                <a16:creationId xmlns:a16="http://schemas.microsoft.com/office/drawing/2014/main" id="{932B204C-BFDA-4069-953E-151571A87D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9A0B79-CF2D-4B2F-8257-3BB75F30EE27}"/>
              </a:ext>
            </a:extLst>
          </p:cNvPr>
          <p:cNvSpPr>
            <a:spLocks noGrp="1"/>
          </p:cNvSpPr>
          <p:nvPr>
            <p:ph type="sldNum" sz="quarter" idx="12"/>
          </p:nvPr>
        </p:nvSpPr>
        <p:spPr/>
        <p:txBody>
          <a:bodyPr/>
          <a:lstStyle/>
          <a:p>
            <a:fld id="{FB14B045-327F-455F-80B5-C75F60CCFDC1}" type="slidenum">
              <a:rPr lang="en-GB" smtClean="0"/>
              <a:t>‹#›</a:t>
            </a:fld>
            <a:endParaRPr lang="en-GB"/>
          </a:p>
        </p:txBody>
      </p:sp>
    </p:spTree>
    <p:extLst>
      <p:ext uri="{BB962C8B-B14F-4D97-AF65-F5344CB8AC3E}">
        <p14:creationId xmlns:p14="http://schemas.microsoft.com/office/powerpoint/2010/main" val="4070758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15D36D-0676-412C-8D60-9DC4719527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284DC4-E877-489E-BDC8-9013D318FD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539C0F-D541-46B7-B4B8-79F3CEC24B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ED5E2-AA12-4A00-AFAE-A92DEC4E11DF}" type="datetimeFigureOut">
              <a:rPr lang="en-GB" smtClean="0"/>
              <a:t>08/11/2024</a:t>
            </a:fld>
            <a:endParaRPr lang="en-GB"/>
          </a:p>
        </p:txBody>
      </p:sp>
      <p:sp>
        <p:nvSpPr>
          <p:cNvPr id="5" name="Footer Placeholder 4">
            <a:extLst>
              <a:ext uri="{FF2B5EF4-FFF2-40B4-BE49-F238E27FC236}">
                <a16:creationId xmlns:a16="http://schemas.microsoft.com/office/drawing/2014/main" id="{BD4A0C32-C86A-41E9-A847-DD571D5133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8E4E163-F6DB-4130-AC3F-35BE014B36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4B045-327F-455F-80B5-C75F60CCFDC1}" type="slidenum">
              <a:rPr lang="en-GB" smtClean="0"/>
              <a:t>‹#›</a:t>
            </a:fld>
            <a:endParaRPr lang="en-GB"/>
          </a:p>
        </p:txBody>
      </p:sp>
    </p:spTree>
    <p:extLst>
      <p:ext uri="{BB962C8B-B14F-4D97-AF65-F5344CB8AC3E}">
        <p14:creationId xmlns:p14="http://schemas.microsoft.com/office/powerpoint/2010/main" val="2631065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mathsbot.com/primary/ks2" TargetMode="Externa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FC06C-8904-491D-8455-2CB52F54751A}"/>
              </a:ext>
            </a:extLst>
          </p:cNvPr>
          <p:cNvSpPr>
            <a:spLocks noGrp="1"/>
          </p:cNvSpPr>
          <p:nvPr>
            <p:ph type="ctrTitle"/>
          </p:nvPr>
        </p:nvSpPr>
        <p:spPr>
          <a:xfrm>
            <a:off x="1524000" y="164420"/>
            <a:ext cx="9144000" cy="2387600"/>
          </a:xfrm>
        </p:spPr>
        <p:txBody>
          <a:bodyPr/>
          <a:lstStyle/>
          <a:p>
            <a:r>
              <a:rPr lang="en-GB" dirty="0"/>
              <a:t>Welcome to meet the Year 6 teaching team.</a:t>
            </a:r>
          </a:p>
        </p:txBody>
      </p:sp>
      <p:pic>
        <p:nvPicPr>
          <p:cNvPr id="4" name="Picture 3">
            <a:extLst>
              <a:ext uri="{FF2B5EF4-FFF2-40B4-BE49-F238E27FC236}">
                <a16:creationId xmlns:a16="http://schemas.microsoft.com/office/drawing/2014/main" id="{E991A16F-6F91-482F-86AC-D758C5B16F5F}"/>
              </a:ext>
            </a:extLst>
          </p:cNvPr>
          <p:cNvPicPr>
            <a:picLocks noChangeAspect="1"/>
          </p:cNvPicPr>
          <p:nvPr/>
        </p:nvPicPr>
        <p:blipFill>
          <a:blip r:embed="rId2"/>
          <a:stretch>
            <a:fillRect/>
          </a:stretch>
        </p:blipFill>
        <p:spPr>
          <a:xfrm>
            <a:off x="5327944" y="2910568"/>
            <a:ext cx="3638550" cy="2790825"/>
          </a:xfrm>
          <a:prstGeom prst="rect">
            <a:avLst/>
          </a:prstGeom>
        </p:spPr>
      </p:pic>
      <p:pic>
        <p:nvPicPr>
          <p:cNvPr id="5" name="Picture 4">
            <a:extLst>
              <a:ext uri="{FF2B5EF4-FFF2-40B4-BE49-F238E27FC236}">
                <a16:creationId xmlns:a16="http://schemas.microsoft.com/office/drawing/2014/main" id="{07EBA189-FE10-4300-A405-7F42518EA097}"/>
              </a:ext>
            </a:extLst>
          </p:cNvPr>
          <p:cNvPicPr>
            <a:picLocks noChangeAspect="1"/>
          </p:cNvPicPr>
          <p:nvPr/>
        </p:nvPicPr>
        <p:blipFill>
          <a:blip r:embed="rId3"/>
          <a:stretch>
            <a:fillRect/>
          </a:stretch>
        </p:blipFill>
        <p:spPr>
          <a:xfrm>
            <a:off x="1262582" y="2552020"/>
            <a:ext cx="3638550" cy="3172455"/>
          </a:xfrm>
          <a:prstGeom prst="rect">
            <a:avLst/>
          </a:prstGeom>
        </p:spPr>
      </p:pic>
    </p:spTree>
    <p:extLst>
      <p:ext uri="{BB962C8B-B14F-4D97-AF65-F5344CB8AC3E}">
        <p14:creationId xmlns:p14="http://schemas.microsoft.com/office/powerpoint/2010/main" val="910570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98301-53DE-47D7-8C56-7408C3E30B77}"/>
              </a:ext>
            </a:extLst>
          </p:cNvPr>
          <p:cNvSpPr>
            <a:spLocks noGrp="1"/>
          </p:cNvSpPr>
          <p:nvPr>
            <p:ph type="title"/>
          </p:nvPr>
        </p:nvSpPr>
        <p:spPr/>
        <p:txBody>
          <a:bodyPr/>
          <a:lstStyle/>
          <a:p>
            <a:r>
              <a:rPr lang="en-GB" dirty="0"/>
              <a:t>Year group expectations</a:t>
            </a:r>
            <a:br>
              <a:rPr lang="en-GB" dirty="0"/>
            </a:br>
            <a:endParaRPr lang="en-GB" dirty="0"/>
          </a:p>
        </p:txBody>
      </p:sp>
      <p:sp>
        <p:nvSpPr>
          <p:cNvPr id="3" name="Content Placeholder 2">
            <a:extLst>
              <a:ext uri="{FF2B5EF4-FFF2-40B4-BE49-F238E27FC236}">
                <a16:creationId xmlns:a16="http://schemas.microsoft.com/office/drawing/2014/main" id="{3AA6DCC3-150A-499E-8D95-4CA83D257ECC}"/>
              </a:ext>
            </a:extLst>
          </p:cNvPr>
          <p:cNvSpPr>
            <a:spLocks noGrp="1"/>
          </p:cNvSpPr>
          <p:nvPr>
            <p:ph idx="1"/>
          </p:nvPr>
        </p:nvSpPr>
        <p:spPr/>
        <p:txBody>
          <a:bodyPr/>
          <a:lstStyle/>
          <a:p>
            <a:r>
              <a:rPr lang="en-GB" dirty="0"/>
              <a:t>Home-learning is completed</a:t>
            </a:r>
          </a:p>
          <a:p>
            <a:r>
              <a:rPr lang="en-GB" dirty="0"/>
              <a:t>Children show positive Owl Learning Behaviours</a:t>
            </a:r>
          </a:p>
          <a:p>
            <a:r>
              <a:rPr lang="en-GB" dirty="0"/>
              <a:t>Children are Rainbows both inside and outside of school</a:t>
            </a:r>
          </a:p>
          <a:p>
            <a:r>
              <a:rPr lang="en-GB" dirty="0"/>
              <a:t>The role of being a year 6 – prefects, running clubs for younger children, a community project, role models across our school</a:t>
            </a:r>
          </a:p>
          <a:p>
            <a:r>
              <a:rPr lang="en-GB" dirty="0"/>
              <a:t>Work hard play hard</a:t>
            </a:r>
          </a:p>
          <a:p>
            <a:r>
              <a:rPr lang="en-GB" dirty="0"/>
              <a:t>We are a team together</a:t>
            </a:r>
          </a:p>
          <a:p>
            <a:pPr marL="0" indent="0">
              <a:buNone/>
            </a:pPr>
            <a:r>
              <a:rPr lang="en-GB" dirty="0"/>
              <a:t> </a:t>
            </a:r>
          </a:p>
          <a:p>
            <a:endParaRPr lang="en-GB" dirty="0"/>
          </a:p>
        </p:txBody>
      </p:sp>
    </p:spTree>
    <p:extLst>
      <p:ext uri="{BB962C8B-B14F-4D97-AF65-F5344CB8AC3E}">
        <p14:creationId xmlns:p14="http://schemas.microsoft.com/office/powerpoint/2010/main" val="3868842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5212E-2A97-497B-B369-21A3E38F89B5}"/>
              </a:ext>
            </a:extLst>
          </p:cNvPr>
          <p:cNvSpPr>
            <a:spLocks noGrp="1"/>
          </p:cNvSpPr>
          <p:nvPr>
            <p:ph type="title"/>
          </p:nvPr>
        </p:nvSpPr>
        <p:spPr/>
        <p:txBody>
          <a:bodyPr/>
          <a:lstStyle/>
          <a:p>
            <a:r>
              <a:rPr lang="en-GB" dirty="0"/>
              <a:t>Educational visits</a:t>
            </a:r>
          </a:p>
        </p:txBody>
      </p:sp>
      <p:sp>
        <p:nvSpPr>
          <p:cNvPr id="3" name="Content Placeholder 2">
            <a:extLst>
              <a:ext uri="{FF2B5EF4-FFF2-40B4-BE49-F238E27FC236}">
                <a16:creationId xmlns:a16="http://schemas.microsoft.com/office/drawing/2014/main" id="{3F2C23E7-699E-4D1F-97E8-6E948E2F7808}"/>
              </a:ext>
            </a:extLst>
          </p:cNvPr>
          <p:cNvSpPr>
            <a:spLocks noGrp="1"/>
          </p:cNvSpPr>
          <p:nvPr>
            <p:ph idx="1"/>
          </p:nvPr>
        </p:nvSpPr>
        <p:spPr/>
        <p:txBody>
          <a:bodyPr>
            <a:normAutofit/>
          </a:bodyPr>
          <a:lstStyle/>
          <a:p>
            <a:pPr marL="0" indent="0">
              <a:buNone/>
            </a:pPr>
            <a:r>
              <a:rPr lang="en-GB" dirty="0"/>
              <a:t>Autumn Term – Oxford museum linked to our learning about evolution and the Maya civilisation.</a:t>
            </a:r>
          </a:p>
          <a:p>
            <a:pPr marL="0" indent="0">
              <a:buNone/>
            </a:pPr>
            <a:endParaRPr lang="en-GB" dirty="0"/>
          </a:p>
          <a:p>
            <a:pPr marL="0" indent="0">
              <a:buNone/>
            </a:pPr>
            <a:r>
              <a:rPr lang="en-GB" dirty="0"/>
              <a:t>Spring Term – The children will plan a trip to Reading to see the Victorian influence on the town. Likely to be on the train.</a:t>
            </a:r>
          </a:p>
          <a:p>
            <a:pPr marL="0" indent="0">
              <a:buNone/>
            </a:pPr>
            <a:endParaRPr lang="en-GB" dirty="0"/>
          </a:p>
          <a:p>
            <a:pPr marL="0" indent="0">
              <a:buNone/>
            </a:pPr>
            <a:r>
              <a:rPr lang="en-GB" dirty="0"/>
              <a:t>Summer Term – Residential visit –28</a:t>
            </a:r>
            <a:r>
              <a:rPr lang="en-GB" baseline="30000" dirty="0"/>
              <a:t>th</a:t>
            </a:r>
            <a:r>
              <a:rPr lang="en-GB" dirty="0"/>
              <a:t> April – 2</a:t>
            </a:r>
            <a:r>
              <a:rPr lang="en-GB" baseline="30000" dirty="0"/>
              <a:t>nd</a:t>
            </a:r>
            <a:r>
              <a:rPr lang="en-GB" dirty="0"/>
              <a:t> May (meeting in early April to discuss finer details). </a:t>
            </a:r>
          </a:p>
          <a:p>
            <a:pPr marL="0" indent="0">
              <a:buNone/>
            </a:pPr>
            <a:r>
              <a:rPr lang="en-GB" dirty="0"/>
              <a:t> </a:t>
            </a:r>
          </a:p>
        </p:txBody>
      </p:sp>
    </p:spTree>
    <p:extLst>
      <p:ext uri="{BB962C8B-B14F-4D97-AF65-F5344CB8AC3E}">
        <p14:creationId xmlns:p14="http://schemas.microsoft.com/office/powerpoint/2010/main" val="2836868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A7C75-780A-4559-B232-961467158339}"/>
              </a:ext>
            </a:extLst>
          </p:cNvPr>
          <p:cNvSpPr>
            <a:spLocks noGrp="1"/>
          </p:cNvSpPr>
          <p:nvPr>
            <p:ph type="title"/>
          </p:nvPr>
        </p:nvSpPr>
        <p:spPr/>
        <p:txBody>
          <a:bodyPr/>
          <a:lstStyle/>
          <a:p>
            <a:r>
              <a:rPr lang="en-GB" dirty="0"/>
              <a:t>SATs</a:t>
            </a:r>
          </a:p>
        </p:txBody>
      </p:sp>
      <p:pic>
        <p:nvPicPr>
          <p:cNvPr id="5" name="Picture 4">
            <a:extLst>
              <a:ext uri="{FF2B5EF4-FFF2-40B4-BE49-F238E27FC236}">
                <a16:creationId xmlns:a16="http://schemas.microsoft.com/office/drawing/2014/main" id="{80446A16-DECD-40DE-99FB-81EB76855CE7}"/>
              </a:ext>
            </a:extLst>
          </p:cNvPr>
          <p:cNvPicPr>
            <a:picLocks noChangeAspect="1"/>
          </p:cNvPicPr>
          <p:nvPr/>
        </p:nvPicPr>
        <p:blipFill>
          <a:blip r:embed="rId2"/>
          <a:stretch>
            <a:fillRect/>
          </a:stretch>
        </p:blipFill>
        <p:spPr>
          <a:xfrm>
            <a:off x="394447" y="1471121"/>
            <a:ext cx="2469776" cy="2743671"/>
          </a:xfrm>
          <a:prstGeom prst="rect">
            <a:avLst/>
          </a:prstGeom>
        </p:spPr>
      </p:pic>
      <p:pic>
        <p:nvPicPr>
          <p:cNvPr id="8" name="Picture 7">
            <a:extLst>
              <a:ext uri="{FF2B5EF4-FFF2-40B4-BE49-F238E27FC236}">
                <a16:creationId xmlns:a16="http://schemas.microsoft.com/office/drawing/2014/main" id="{F9A72E8F-6793-4D37-B28D-EB1E578411E6}"/>
              </a:ext>
            </a:extLst>
          </p:cNvPr>
          <p:cNvPicPr>
            <a:picLocks noChangeAspect="1"/>
          </p:cNvPicPr>
          <p:nvPr/>
        </p:nvPicPr>
        <p:blipFill>
          <a:blip r:embed="rId3"/>
          <a:stretch>
            <a:fillRect/>
          </a:stretch>
        </p:blipFill>
        <p:spPr>
          <a:xfrm>
            <a:off x="968188" y="3888255"/>
            <a:ext cx="2877496" cy="2257051"/>
          </a:xfrm>
          <a:prstGeom prst="rect">
            <a:avLst/>
          </a:prstGeom>
        </p:spPr>
      </p:pic>
      <p:pic>
        <p:nvPicPr>
          <p:cNvPr id="10" name="Picture 9">
            <a:extLst>
              <a:ext uri="{FF2B5EF4-FFF2-40B4-BE49-F238E27FC236}">
                <a16:creationId xmlns:a16="http://schemas.microsoft.com/office/drawing/2014/main" id="{BCB8742B-CEC2-4D53-BF88-F93EED8077CD}"/>
              </a:ext>
            </a:extLst>
          </p:cNvPr>
          <p:cNvPicPr>
            <a:picLocks noChangeAspect="1"/>
          </p:cNvPicPr>
          <p:nvPr/>
        </p:nvPicPr>
        <p:blipFill>
          <a:blip r:embed="rId4"/>
          <a:stretch>
            <a:fillRect/>
          </a:stretch>
        </p:blipFill>
        <p:spPr>
          <a:xfrm>
            <a:off x="3479479" y="1027906"/>
            <a:ext cx="2419688" cy="685896"/>
          </a:xfrm>
          <a:prstGeom prst="rect">
            <a:avLst/>
          </a:prstGeom>
        </p:spPr>
      </p:pic>
      <p:sp>
        <p:nvSpPr>
          <p:cNvPr id="11" name="Action Button: Get Information 10">
            <a:hlinkClick r:id="rId5" highlightClick="1"/>
            <a:extLst>
              <a:ext uri="{FF2B5EF4-FFF2-40B4-BE49-F238E27FC236}">
                <a16:creationId xmlns:a16="http://schemas.microsoft.com/office/drawing/2014/main" id="{80981749-AC7C-4039-8F9B-878D18283613}"/>
              </a:ext>
            </a:extLst>
          </p:cNvPr>
          <p:cNvSpPr/>
          <p:nvPr/>
        </p:nvSpPr>
        <p:spPr>
          <a:xfrm>
            <a:off x="4437529" y="2581835"/>
            <a:ext cx="537883" cy="847165"/>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86B2E805-F60C-49FB-9E3D-A43FBB96AC9F}"/>
              </a:ext>
            </a:extLst>
          </p:cNvPr>
          <p:cNvPicPr>
            <a:picLocks noChangeAspect="1"/>
          </p:cNvPicPr>
          <p:nvPr/>
        </p:nvPicPr>
        <p:blipFill>
          <a:blip r:embed="rId6"/>
          <a:stretch>
            <a:fillRect/>
          </a:stretch>
        </p:blipFill>
        <p:spPr>
          <a:xfrm>
            <a:off x="5144688" y="2121929"/>
            <a:ext cx="4496854" cy="919811"/>
          </a:xfrm>
          <a:prstGeom prst="rect">
            <a:avLst/>
          </a:prstGeom>
        </p:spPr>
      </p:pic>
      <p:sp>
        <p:nvSpPr>
          <p:cNvPr id="14" name="TextBox 13">
            <a:extLst>
              <a:ext uri="{FF2B5EF4-FFF2-40B4-BE49-F238E27FC236}">
                <a16:creationId xmlns:a16="http://schemas.microsoft.com/office/drawing/2014/main" id="{B58D6881-911A-4545-A699-966E7F2F04D3}"/>
              </a:ext>
            </a:extLst>
          </p:cNvPr>
          <p:cNvSpPr txBox="1"/>
          <p:nvPr/>
        </p:nvSpPr>
        <p:spPr>
          <a:xfrm>
            <a:off x="5580529" y="4733365"/>
            <a:ext cx="5123330" cy="1477328"/>
          </a:xfrm>
          <a:prstGeom prst="rect">
            <a:avLst/>
          </a:prstGeom>
          <a:noFill/>
        </p:spPr>
        <p:txBody>
          <a:bodyPr wrap="square" rtlCol="0">
            <a:spAutoFit/>
          </a:bodyPr>
          <a:lstStyle/>
          <a:p>
            <a:r>
              <a:rPr lang="en-GB" dirty="0"/>
              <a:t>After Christmas, there will be links in the home-learning to useful revision sites. </a:t>
            </a:r>
          </a:p>
          <a:p>
            <a:endParaRPr lang="en-GB" dirty="0"/>
          </a:p>
          <a:p>
            <a:r>
              <a:rPr lang="en-GB" dirty="0"/>
              <a:t>We will run a separate meeting after Christmas to go over finer SATs details. </a:t>
            </a:r>
          </a:p>
        </p:txBody>
      </p:sp>
    </p:spTree>
    <p:extLst>
      <p:ext uri="{BB962C8B-B14F-4D97-AF65-F5344CB8AC3E}">
        <p14:creationId xmlns:p14="http://schemas.microsoft.com/office/powerpoint/2010/main" val="1888243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2D011-C187-48E3-AD72-FE23E957D5DC}"/>
              </a:ext>
            </a:extLst>
          </p:cNvPr>
          <p:cNvSpPr>
            <a:spLocks noGrp="1"/>
          </p:cNvSpPr>
          <p:nvPr>
            <p:ph type="title"/>
          </p:nvPr>
        </p:nvSpPr>
        <p:spPr/>
        <p:txBody>
          <a:bodyPr/>
          <a:lstStyle/>
          <a:p>
            <a:r>
              <a:rPr lang="en-GB" dirty="0"/>
              <a:t>But the best thing about SATs week is…</a:t>
            </a:r>
          </a:p>
        </p:txBody>
      </p:sp>
      <p:pic>
        <p:nvPicPr>
          <p:cNvPr id="5" name="Picture 4">
            <a:extLst>
              <a:ext uri="{FF2B5EF4-FFF2-40B4-BE49-F238E27FC236}">
                <a16:creationId xmlns:a16="http://schemas.microsoft.com/office/drawing/2014/main" id="{BD879572-DBE0-40BC-82A1-E87DF10C15B1}"/>
              </a:ext>
            </a:extLst>
          </p:cNvPr>
          <p:cNvPicPr>
            <a:picLocks noChangeAspect="1"/>
          </p:cNvPicPr>
          <p:nvPr/>
        </p:nvPicPr>
        <p:blipFill>
          <a:blip r:embed="rId2"/>
          <a:stretch>
            <a:fillRect/>
          </a:stretch>
        </p:blipFill>
        <p:spPr>
          <a:xfrm>
            <a:off x="1071028" y="1538065"/>
            <a:ext cx="6942424" cy="4041657"/>
          </a:xfrm>
          <a:prstGeom prst="rect">
            <a:avLst/>
          </a:prstGeom>
        </p:spPr>
      </p:pic>
    </p:spTree>
    <p:extLst>
      <p:ext uri="{BB962C8B-B14F-4D97-AF65-F5344CB8AC3E}">
        <p14:creationId xmlns:p14="http://schemas.microsoft.com/office/powerpoint/2010/main" val="2330251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57399-DE77-4CF8-8998-AA07A4C2E743}"/>
              </a:ext>
            </a:extLst>
          </p:cNvPr>
          <p:cNvSpPr>
            <a:spLocks noGrp="1"/>
          </p:cNvSpPr>
          <p:nvPr>
            <p:ph type="title"/>
          </p:nvPr>
        </p:nvSpPr>
        <p:spPr/>
        <p:txBody>
          <a:bodyPr/>
          <a:lstStyle/>
          <a:p>
            <a:r>
              <a:rPr lang="en-GB" u="sng" dirty="0"/>
              <a:t>End of year 6 </a:t>
            </a:r>
          </a:p>
        </p:txBody>
      </p:sp>
      <p:sp>
        <p:nvSpPr>
          <p:cNvPr id="3" name="Content Placeholder 2">
            <a:extLst>
              <a:ext uri="{FF2B5EF4-FFF2-40B4-BE49-F238E27FC236}">
                <a16:creationId xmlns:a16="http://schemas.microsoft.com/office/drawing/2014/main" id="{FF364A9E-5CAA-411A-B057-3021B5F5954D}"/>
              </a:ext>
            </a:extLst>
          </p:cNvPr>
          <p:cNvSpPr>
            <a:spLocks noGrp="1"/>
          </p:cNvSpPr>
          <p:nvPr>
            <p:ph idx="1"/>
          </p:nvPr>
        </p:nvSpPr>
        <p:spPr>
          <a:xfrm>
            <a:off x="838200" y="1825625"/>
            <a:ext cx="10515600" cy="4351338"/>
          </a:xfrm>
        </p:spPr>
        <p:txBody>
          <a:bodyPr/>
          <a:lstStyle/>
          <a:p>
            <a:r>
              <a:rPr lang="en-GB" dirty="0"/>
              <a:t>We will organise the leavers hoodies and an IOW jumper</a:t>
            </a:r>
          </a:p>
          <a:p>
            <a:r>
              <a:rPr lang="en-GB" dirty="0"/>
              <a:t>We will aim to have a summer production </a:t>
            </a:r>
          </a:p>
          <a:p>
            <a:r>
              <a:rPr lang="en-GB" dirty="0"/>
              <a:t>The children will organise and run a 20p fair, in school time</a:t>
            </a:r>
          </a:p>
          <a:p>
            <a:r>
              <a:rPr lang="en-GB" dirty="0"/>
              <a:t>Leavers’ assembly </a:t>
            </a:r>
          </a:p>
          <a:p>
            <a:pPr marL="0" indent="0">
              <a:buNone/>
            </a:pPr>
            <a:endParaRPr lang="en-GB" dirty="0"/>
          </a:p>
          <a:p>
            <a:r>
              <a:rPr lang="en-GB" dirty="0"/>
              <a:t>In the past parents have organised a leavers’ event. We are more than happy to work with you and support you with this</a:t>
            </a:r>
          </a:p>
        </p:txBody>
      </p:sp>
    </p:spTree>
    <p:extLst>
      <p:ext uri="{BB962C8B-B14F-4D97-AF65-F5344CB8AC3E}">
        <p14:creationId xmlns:p14="http://schemas.microsoft.com/office/powerpoint/2010/main" val="352430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E295F-ADEA-431D-A895-0F4E5B6F581B}"/>
              </a:ext>
            </a:extLst>
          </p:cNvPr>
          <p:cNvSpPr>
            <a:spLocks noGrp="1"/>
          </p:cNvSpPr>
          <p:nvPr>
            <p:ph type="title"/>
          </p:nvPr>
        </p:nvSpPr>
        <p:spPr/>
        <p:txBody>
          <a:bodyPr/>
          <a:lstStyle/>
          <a:p>
            <a:r>
              <a:rPr lang="en-GB" dirty="0"/>
              <a:t>Any questions ? </a:t>
            </a:r>
          </a:p>
        </p:txBody>
      </p:sp>
    </p:spTree>
    <p:extLst>
      <p:ext uri="{BB962C8B-B14F-4D97-AF65-F5344CB8AC3E}">
        <p14:creationId xmlns:p14="http://schemas.microsoft.com/office/powerpoint/2010/main" val="266725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5058C-430F-4874-9EAE-CCFFFD462A35}"/>
              </a:ext>
            </a:extLst>
          </p:cNvPr>
          <p:cNvSpPr>
            <a:spLocks noGrp="1"/>
          </p:cNvSpPr>
          <p:nvPr>
            <p:ph type="title"/>
          </p:nvPr>
        </p:nvSpPr>
        <p:spPr/>
        <p:txBody>
          <a:bodyPr>
            <a:normAutofit fontScale="90000"/>
          </a:bodyPr>
          <a:lstStyle/>
          <a:p>
            <a:r>
              <a:rPr lang="en-GB" dirty="0"/>
              <a:t>Timetable - </a:t>
            </a:r>
            <a:r>
              <a:rPr lang="en-GB" sz="3100" b="1" u="sng" dirty="0"/>
              <a:t>PE </a:t>
            </a:r>
            <a:r>
              <a:rPr lang="en-GB" sz="3100" dirty="0"/>
              <a:t>this term will be on Monday and Thursday. Please attend school in PE Kit on these days.  </a:t>
            </a:r>
            <a:br>
              <a:rPr lang="en-GB" dirty="0"/>
            </a:br>
            <a:endParaRPr lang="en-GB" dirty="0"/>
          </a:p>
        </p:txBody>
      </p:sp>
      <p:pic>
        <p:nvPicPr>
          <p:cNvPr id="5" name="Picture 4">
            <a:extLst>
              <a:ext uri="{FF2B5EF4-FFF2-40B4-BE49-F238E27FC236}">
                <a16:creationId xmlns:a16="http://schemas.microsoft.com/office/drawing/2014/main" id="{30A51828-C695-4048-B2F5-EC43AD9FC10E}"/>
              </a:ext>
            </a:extLst>
          </p:cNvPr>
          <p:cNvPicPr>
            <a:picLocks noChangeAspect="1"/>
          </p:cNvPicPr>
          <p:nvPr/>
        </p:nvPicPr>
        <p:blipFill>
          <a:blip r:embed="rId2"/>
          <a:stretch>
            <a:fillRect/>
          </a:stretch>
        </p:blipFill>
        <p:spPr>
          <a:xfrm>
            <a:off x="838200" y="1247754"/>
            <a:ext cx="10282517" cy="5438792"/>
          </a:xfrm>
          <a:prstGeom prst="rect">
            <a:avLst/>
          </a:prstGeom>
        </p:spPr>
      </p:pic>
    </p:spTree>
    <p:extLst>
      <p:ext uri="{BB962C8B-B14F-4D97-AF65-F5344CB8AC3E}">
        <p14:creationId xmlns:p14="http://schemas.microsoft.com/office/powerpoint/2010/main" val="3461575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28716-115E-475A-912F-E238A27FC6AD}"/>
              </a:ext>
            </a:extLst>
          </p:cNvPr>
          <p:cNvSpPr>
            <a:spLocks noGrp="1"/>
          </p:cNvSpPr>
          <p:nvPr>
            <p:ph type="title"/>
          </p:nvPr>
        </p:nvSpPr>
        <p:spPr/>
        <p:txBody>
          <a:bodyPr/>
          <a:lstStyle/>
          <a:p>
            <a:r>
              <a:rPr lang="en-GB" dirty="0"/>
              <a:t>What a difference </a:t>
            </a:r>
            <a:r>
              <a:rPr lang="en-GB"/>
              <a:t>5 minutes makes…</a:t>
            </a:r>
          </a:p>
        </p:txBody>
      </p:sp>
      <p:sp>
        <p:nvSpPr>
          <p:cNvPr id="3" name="Content Placeholder 2">
            <a:extLst>
              <a:ext uri="{FF2B5EF4-FFF2-40B4-BE49-F238E27FC236}">
                <a16:creationId xmlns:a16="http://schemas.microsoft.com/office/drawing/2014/main" id="{B9752D97-47F9-4D7D-979B-DFB6CB389F75}"/>
              </a:ext>
            </a:extLst>
          </p:cNvPr>
          <p:cNvSpPr>
            <a:spLocks noGrp="1"/>
          </p:cNvSpPr>
          <p:nvPr>
            <p:ph idx="1"/>
          </p:nvPr>
        </p:nvSpPr>
        <p:spPr/>
        <p:txBody>
          <a:bodyPr/>
          <a:lstStyle/>
          <a:p>
            <a:r>
              <a:rPr lang="en-GB" dirty="0"/>
              <a:t>Please encourage your child to arrive to school on time. Each morning (from 8:40 – 9:00) there will be a learning task that often helps to consolidate the learning from the day before. </a:t>
            </a:r>
          </a:p>
          <a:p>
            <a:r>
              <a:rPr lang="en-GB" dirty="0"/>
              <a:t>Arriving at 8:45 rather than 8:50 = 5 minutes of extra learning </a:t>
            </a:r>
          </a:p>
          <a:p>
            <a:r>
              <a:rPr lang="en-GB" dirty="0"/>
              <a:t>5 minutes each school day = 25 minutes a week </a:t>
            </a:r>
          </a:p>
          <a:p>
            <a:r>
              <a:rPr lang="en-GB" dirty="0"/>
              <a:t>25 minutes a week over the 38 week school year = 950 minutes </a:t>
            </a:r>
          </a:p>
          <a:p>
            <a:r>
              <a:rPr lang="en-GB" dirty="0"/>
              <a:t>950 minutes = approximately 16 hours </a:t>
            </a:r>
          </a:p>
          <a:p>
            <a:r>
              <a:rPr lang="en-GB" dirty="0"/>
              <a:t>16 hours = 3 school days </a:t>
            </a:r>
          </a:p>
        </p:txBody>
      </p:sp>
    </p:spTree>
    <p:extLst>
      <p:ext uri="{BB962C8B-B14F-4D97-AF65-F5344CB8AC3E}">
        <p14:creationId xmlns:p14="http://schemas.microsoft.com/office/powerpoint/2010/main" val="3837370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752AC-DD92-4426-9FB9-BE878BA5ADDB}"/>
              </a:ext>
            </a:extLst>
          </p:cNvPr>
          <p:cNvSpPr>
            <a:spLocks noGrp="1"/>
          </p:cNvSpPr>
          <p:nvPr>
            <p:ph type="title"/>
          </p:nvPr>
        </p:nvSpPr>
        <p:spPr>
          <a:xfrm>
            <a:off x="707572" y="771525"/>
            <a:ext cx="10515600" cy="1325563"/>
          </a:xfrm>
        </p:spPr>
        <p:txBody>
          <a:bodyPr>
            <a:normAutofit fontScale="90000"/>
          </a:bodyPr>
          <a:lstStyle/>
          <a:p>
            <a:r>
              <a:rPr lang="en-GB" u="sng" dirty="0"/>
              <a:t>Home learning expectations</a:t>
            </a:r>
            <a:br>
              <a:rPr lang="en-GB" dirty="0"/>
            </a:br>
            <a:r>
              <a:rPr lang="en-GB" sz="2700" dirty="0"/>
              <a:t>The government expectation is that a Year 6 child will spend 2 and 1/2 hours a week on home learning. If you child struggles with the home-learning, please let us know before Thursday and we will find time to support them with it. If you do not have the time to complete it at home, please stay in during lunchtime to complete the tasks.</a:t>
            </a:r>
            <a:br>
              <a:rPr lang="en-GB" dirty="0"/>
            </a:br>
            <a:endParaRPr lang="en-GB" dirty="0"/>
          </a:p>
        </p:txBody>
      </p:sp>
      <p:sp>
        <p:nvSpPr>
          <p:cNvPr id="3" name="Content Placeholder 2">
            <a:extLst>
              <a:ext uri="{FF2B5EF4-FFF2-40B4-BE49-F238E27FC236}">
                <a16:creationId xmlns:a16="http://schemas.microsoft.com/office/drawing/2014/main" id="{0392C92A-56D3-44F7-8C1A-782F425C8624}"/>
              </a:ext>
            </a:extLst>
          </p:cNvPr>
          <p:cNvSpPr>
            <a:spLocks noGrp="1"/>
          </p:cNvSpPr>
          <p:nvPr>
            <p:ph idx="1"/>
          </p:nvPr>
        </p:nvSpPr>
        <p:spPr>
          <a:xfrm>
            <a:off x="475343" y="2317976"/>
            <a:ext cx="10515600" cy="4351338"/>
          </a:xfrm>
        </p:spPr>
        <p:txBody>
          <a:bodyPr>
            <a:normAutofit fontScale="70000" lnSpcReduction="20000"/>
          </a:bodyPr>
          <a:lstStyle/>
          <a:p>
            <a:r>
              <a:rPr lang="en-GB" dirty="0"/>
              <a:t>We will set home learning on a Friday (on Seesaw) and ask for it to be uploaded by the following Thursday.</a:t>
            </a:r>
          </a:p>
          <a:p>
            <a:r>
              <a:rPr lang="en-GB" dirty="0"/>
              <a:t>Each week there will be : </a:t>
            </a:r>
          </a:p>
          <a:p>
            <a:r>
              <a:rPr lang="en-GB" b="1" dirty="0"/>
              <a:t>maths -</a:t>
            </a:r>
            <a:r>
              <a:rPr lang="en-GB" dirty="0"/>
              <a:t> that will consolidate the learning of that week</a:t>
            </a:r>
          </a:p>
          <a:p>
            <a:r>
              <a:rPr lang="en-GB" b="1" dirty="0"/>
              <a:t>writing -</a:t>
            </a:r>
            <a:r>
              <a:rPr lang="en-GB" dirty="0"/>
              <a:t> that will link with the current writing unit covered in class  </a:t>
            </a:r>
          </a:p>
          <a:p>
            <a:r>
              <a:rPr lang="en-GB" b="1" dirty="0"/>
              <a:t>roger challenge- </a:t>
            </a:r>
            <a:r>
              <a:rPr lang="en-GB" dirty="0"/>
              <a:t>a little practice each week will help</a:t>
            </a:r>
          </a:p>
          <a:p>
            <a:r>
              <a:rPr lang="en-GB" b="1" dirty="0"/>
              <a:t>reading- </a:t>
            </a:r>
            <a:r>
              <a:rPr lang="en-GB" dirty="0"/>
              <a:t>at least five times of 20 minute reads a week is expected and recorded on the bookmark</a:t>
            </a:r>
          </a:p>
          <a:p>
            <a:r>
              <a:rPr lang="en-GB" b="1" dirty="0"/>
              <a:t>spelling frame - </a:t>
            </a:r>
            <a:r>
              <a:rPr lang="en-GB" dirty="0"/>
              <a:t>weekly spellings will be set and tested on spelling frame </a:t>
            </a:r>
            <a:endParaRPr lang="en-GB" b="1" dirty="0"/>
          </a:p>
          <a:p>
            <a:r>
              <a:rPr lang="en-GB" b="1" dirty="0"/>
              <a:t>owl learning log - </a:t>
            </a:r>
            <a:r>
              <a:rPr lang="en-GB" dirty="0"/>
              <a:t>the aim of this is that your child should be able to share their successes in the owl learning behaviours each week. Please discuss these each week with your child. There is also a space for you to make a comment via Seesaw. </a:t>
            </a:r>
          </a:p>
          <a:p>
            <a:r>
              <a:rPr lang="en-GB" b="1" dirty="0"/>
              <a:t>extra home-learning—</a:t>
            </a:r>
            <a:r>
              <a:rPr lang="en-GB" dirty="0"/>
              <a:t>some of you have asked for extra. There are trays at the back of the classroom with additional sheets. </a:t>
            </a:r>
          </a:p>
          <a:p>
            <a:r>
              <a:rPr lang="en-GB" dirty="0"/>
              <a:t> </a:t>
            </a:r>
            <a:r>
              <a:rPr lang="en-GB" b="1" dirty="0"/>
              <a:t>marking</a:t>
            </a:r>
            <a:r>
              <a:rPr lang="en-GB" dirty="0"/>
              <a:t> – our aim will be to give an effort grade </a:t>
            </a:r>
          </a:p>
          <a:p>
            <a:endParaRPr lang="en-GB" dirty="0"/>
          </a:p>
        </p:txBody>
      </p:sp>
    </p:spTree>
    <p:extLst>
      <p:ext uri="{BB962C8B-B14F-4D97-AF65-F5344CB8AC3E}">
        <p14:creationId xmlns:p14="http://schemas.microsoft.com/office/powerpoint/2010/main" val="2311316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CBEE7E-9320-4F72-80A0-7BC6E7E5134D}"/>
              </a:ext>
            </a:extLst>
          </p:cNvPr>
          <p:cNvPicPr>
            <a:picLocks noChangeAspect="1"/>
          </p:cNvPicPr>
          <p:nvPr/>
        </p:nvPicPr>
        <p:blipFill>
          <a:blip r:embed="rId2"/>
          <a:stretch>
            <a:fillRect/>
          </a:stretch>
        </p:blipFill>
        <p:spPr>
          <a:xfrm>
            <a:off x="198665" y="0"/>
            <a:ext cx="7464878" cy="6639117"/>
          </a:xfrm>
          <a:prstGeom prst="rect">
            <a:avLst/>
          </a:prstGeom>
        </p:spPr>
      </p:pic>
      <p:pic>
        <p:nvPicPr>
          <p:cNvPr id="5" name="Picture 4">
            <a:extLst>
              <a:ext uri="{FF2B5EF4-FFF2-40B4-BE49-F238E27FC236}">
                <a16:creationId xmlns:a16="http://schemas.microsoft.com/office/drawing/2014/main" id="{21114D37-057F-430F-B2C8-FBF3B5F83E82}"/>
              </a:ext>
            </a:extLst>
          </p:cNvPr>
          <p:cNvPicPr>
            <a:picLocks noChangeAspect="1"/>
          </p:cNvPicPr>
          <p:nvPr/>
        </p:nvPicPr>
        <p:blipFill>
          <a:blip r:embed="rId3"/>
          <a:stretch>
            <a:fillRect/>
          </a:stretch>
        </p:blipFill>
        <p:spPr>
          <a:xfrm>
            <a:off x="5371752" y="3804295"/>
            <a:ext cx="6820248" cy="2834822"/>
          </a:xfrm>
          <a:prstGeom prst="rect">
            <a:avLst/>
          </a:prstGeom>
        </p:spPr>
      </p:pic>
    </p:spTree>
    <p:extLst>
      <p:ext uri="{BB962C8B-B14F-4D97-AF65-F5344CB8AC3E}">
        <p14:creationId xmlns:p14="http://schemas.microsoft.com/office/powerpoint/2010/main" val="1412978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EC258-083A-48BC-959C-3674A10C650B}"/>
              </a:ext>
            </a:extLst>
          </p:cNvPr>
          <p:cNvSpPr>
            <a:spLocks noGrp="1"/>
          </p:cNvSpPr>
          <p:nvPr>
            <p:ph type="title"/>
          </p:nvPr>
        </p:nvSpPr>
        <p:spPr/>
        <p:txBody>
          <a:bodyPr/>
          <a:lstStyle/>
          <a:p>
            <a:r>
              <a:rPr lang="en-GB" dirty="0"/>
              <a:t>A Growth mindset</a:t>
            </a:r>
          </a:p>
        </p:txBody>
      </p:sp>
      <p:pic>
        <p:nvPicPr>
          <p:cNvPr id="1026" name="Picture 2">
            <a:extLst>
              <a:ext uri="{FF2B5EF4-FFF2-40B4-BE49-F238E27FC236}">
                <a16:creationId xmlns:a16="http://schemas.microsoft.com/office/drawing/2014/main" id="{45F34716-62FF-445B-AB46-859D63118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3" y="1262742"/>
            <a:ext cx="3147151" cy="27141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CCFF"/>
                  </a:outerShdw>
                </a:effectLst>
              </a14:hiddenEffects>
            </a:ext>
          </a:extLst>
        </p:spPr>
      </p:pic>
      <p:pic>
        <p:nvPicPr>
          <p:cNvPr id="1027" name="Picture 3">
            <a:extLst>
              <a:ext uri="{FF2B5EF4-FFF2-40B4-BE49-F238E27FC236}">
                <a16:creationId xmlns:a16="http://schemas.microsoft.com/office/drawing/2014/main" id="{856267A7-60CD-432B-A3BD-AC99F254FC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3788" y="1140956"/>
            <a:ext cx="2640012" cy="33856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CCFF"/>
                  </a:outerShdw>
                </a:effectLst>
              </a14:hiddenEffects>
            </a:ext>
          </a:extLst>
        </p:spPr>
      </p:pic>
      <p:pic>
        <p:nvPicPr>
          <p:cNvPr id="1028" name="Picture 4">
            <a:extLst>
              <a:ext uri="{FF2B5EF4-FFF2-40B4-BE49-F238E27FC236}">
                <a16:creationId xmlns:a16="http://schemas.microsoft.com/office/drawing/2014/main" id="{5D6CCC82-0871-48DA-B45C-D9A913EC55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4077" y="2939088"/>
            <a:ext cx="5683846" cy="31751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CCFF"/>
                  </a:outerShdw>
                </a:effectLst>
              </a14:hiddenEffects>
            </a:ext>
          </a:extLst>
        </p:spPr>
      </p:pic>
      <p:sp>
        <p:nvSpPr>
          <p:cNvPr id="4" name="TextBox 3">
            <a:extLst>
              <a:ext uri="{FF2B5EF4-FFF2-40B4-BE49-F238E27FC236}">
                <a16:creationId xmlns:a16="http://schemas.microsoft.com/office/drawing/2014/main" id="{81D6A619-90C5-4C8E-8067-7BE66247254D}"/>
              </a:ext>
            </a:extLst>
          </p:cNvPr>
          <p:cNvSpPr txBox="1"/>
          <p:nvPr/>
        </p:nvSpPr>
        <p:spPr>
          <a:xfrm>
            <a:off x="3976914" y="1422400"/>
            <a:ext cx="3976915" cy="1200329"/>
          </a:xfrm>
          <a:prstGeom prst="rect">
            <a:avLst/>
          </a:prstGeom>
          <a:noFill/>
        </p:spPr>
        <p:txBody>
          <a:bodyPr wrap="square" rtlCol="0">
            <a:spAutoFit/>
          </a:bodyPr>
          <a:lstStyle/>
          <a:p>
            <a:r>
              <a:rPr lang="en-GB" dirty="0"/>
              <a:t>Our aim is to praise the learning process and therefore celebrate the owl learning behaviours that are shown. The outcome is not the important part. </a:t>
            </a:r>
          </a:p>
        </p:txBody>
      </p:sp>
      <p:pic>
        <p:nvPicPr>
          <p:cNvPr id="5" name="Picture 4">
            <a:extLst>
              <a:ext uri="{FF2B5EF4-FFF2-40B4-BE49-F238E27FC236}">
                <a16:creationId xmlns:a16="http://schemas.microsoft.com/office/drawing/2014/main" id="{82B2AA34-A9A6-4A0D-8512-AC926B6AB619}"/>
              </a:ext>
            </a:extLst>
          </p:cNvPr>
          <p:cNvPicPr>
            <a:picLocks noChangeAspect="1"/>
          </p:cNvPicPr>
          <p:nvPr/>
        </p:nvPicPr>
        <p:blipFill>
          <a:blip r:embed="rId5"/>
          <a:stretch>
            <a:fillRect/>
          </a:stretch>
        </p:blipFill>
        <p:spPr>
          <a:xfrm>
            <a:off x="767350" y="4475902"/>
            <a:ext cx="2047875" cy="1638300"/>
          </a:xfrm>
          <a:prstGeom prst="rect">
            <a:avLst/>
          </a:prstGeom>
        </p:spPr>
      </p:pic>
    </p:spTree>
    <p:extLst>
      <p:ext uri="{BB962C8B-B14F-4D97-AF65-F5344CB8AC3E}">
        <p14:creationId xmlns:p14="http://schemas.microsoft.com/office/powerpoint/2010/main" val="3155293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3B778-B77C-4180-8A39-45A5F40C12AE}"/>
              </a:ext>
            </a:extLst>
          </p:cNvPr>
          <p:cNvSpPr>
            <a:spLocks noGrp="1"/>
          </p:cNvSpPr>
          <p:nvPr>
            <p:ph type="title"/>
          </p:nvPr>
        </p:nvSpPr>
        <p:spPr/>
        <p:txBody>
          <a:bodyPr>
            <a:normAutofit/>
          </a:bodyPr>
          <a:lstStyle/>
          <a:p>
            <a:r>
              <a:rPr lang="en-GB" dirty="0"/>
              <a:t>Reading at home</a:t>
            </a:r>
            <a:br>
              <a:rPr lang="en-GB" dirty="0"/>
            </a:br>
            <a:endParaRPr lang="en-GB" dirty="0"/>
          </a:p>
        </p:txBody>
      </p:sp>
      <p:sp>
        <p:nvSpPr>
          <p:cNvPr id="3" name="Content Placeholder 2">
            <a:extLst>
              <a:ext uri="{FF2B5EF4-FFF2-40B4-BE49-F238E27FC236}">
                <a16:creationId xmlns:a16="http://schemas.microsoft.com/office/drawing/2014/main" id="{F7F6917B-CE4F-4B7A-B767-22CF459F8F26}"/>
              </a:ext>
            </a:extLst>
          </p:cNvPr>
          <p:cNvSpPr>
            <a:spLocks noGrp="1"/>
          </p:cNvSpPr>
          <p:nvPr>
            <p:ph idx="1"/>
          </p:nvPr>
        </p:nvSpPr>
        <p:spPr/>
        <p:txBody>
          <a:bodyPr/>
          <a:lstStyle/>
          <a:p>
            <a:r>
              <a:rPr lang="en-GB" dirty="0"/>
              <a:t>5 times per week for at least 20 minutes each time</a:t>
            </a:r>
          </a:p>
          <a:p>
            <a:r>
              <a:rPr lang="en-GB" dirty="0"/>
              <a:t>Your child has been given a reading book mark</a:t>
            </a:r>
          </a:p>
          <a:p>
            <a:r>
              <a:rPr lang="en-GB" dirty="0"/>
              <a:t>The bookmark will be checked every Friday </a:t>
            </a:r>
          </a:p>
          <a:p>
            <a:r>
              <a:rPr lang="en-GB" dirty="0"/>
              <a:t>They will be entered into a prize draw for every completed bookmark</a:t>
            </a:r>
          </a:p>
          <a:p>
            <a:endParaRPr lang="en-GB" dirty="0"/>
          </a:p>
          <a:p>
            <a:pPr marL="0" indent="0">
              <a:buNone/>
            </a:pPr>
            <a:endParaRPr lang="en-GB" dirty="0"/>
          </a:p>
        </p:txBody>
      </p:sp>
    </p:spTree>
    <p:extLst>
      <p:ext uri="{BB962C8B-B14F-4D97-AF65-F5344CB8AC3E}">
        <p14:creationId xmlns:p14="http://schemas.microsoft.com/office/powerpoint/2010/main" val="327710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4B2AE-06D1-419E-A849-86D258060308}"/>
              </a:ext>
            </a:extLst>
          </p:cNvPr>
          <p:cNvSpPr>
            <a:spLocks noGrp="1"/>
          </p:cNvSpPr>
          <p:nvPr>
            <p:ph type="title"/>
          </p:nvPr>
        </p:nvSpPr>
        <p:spPr/>
        <p:txBody>
          <a:bodyPr>
            <a:normAutofit fontScale="90000"/>
          </a:bodyPr>
          <a:lstStyle/>
          <a:p>
            <a:r>
              <a:rPr lang="en-GB" dirty="0"/>
              <a:t>Brief introduction to Seesaw/activities to expect</a:t>
            </a:r>
            <a:br>
              <a:rPr lang="en-GB" dirty="0"/>
            </a:br>
            <a:endParaRPr lang="en-GB" dirty="0"/>
          </a:p>
        </p:txBody>
      </p:sp>
      <p:sp>
        <p:nvSpPr>
          <p:cNvPr id="5" name="TextBox 4">
            <a:extLst>
              <a:ext uri="{FF2B5EF4-FFF2-40B4-BE49-F238E27FC236}">
                <a16:creationId xmlns:a16="http://schemas.microsoft.com/office/drawing/2014/main" id="{4B727A1C-87CF-4524-B3E2-0643F9FE6CCF}"/>
              </a:ext>
            </a:extLst>
          </p:cNvPr>
          <p:cNvSpPr txBox="1"/>
          <p:nvPr/>
        </p:nvSpPr>
        <p:spPr>
          <a:xfrm>
            <a:off x="7997371" y="1480457"/>
            <a:ext cx="2960915" cy="2677656"/>
          </a:xfrm>
          <a:prstGeom prst="rect">
            <a:avLst/>
          </a:prstGeom>
          <a:noFill/>
        </p:spPr>
        <p:txBody>
          <a:bodyPr wrap="square" rtlCol="0">
            <a:spAutoFit/>
          </a:bodyPr>
          <a:lstStyle/>
          <a:p>
            <a:r>
              <a:rPr lang="en-GB" sz="2800" dirty="0"/>
              <a:t>The class blog is to aid discussion at home and to be a learning aid to support with home-learning.</a:t>
            </a:r>
          </a:p>
        </p:txBody>
      </p:sp>
      <p:sp>
        <p:nvSpPr>
          <p:cNvPr id="6" name="TextBox 5">
            <a:extLst>
              <a:ext uri="{FF2B5EF4-FFF2-40B4-BE49-F238E27FC236}">
                <a16:creationId xmlns:a16="http://schemas.microsoft.com/office/drawing/2014/main" id="{1A81F34D-B2E7-4AE7-837A-DA034FBC048C}"/>
              </a:ext>
            </a:extLst>
          </p:cNvPr>
          <p:cNvSpPr txBox="1"/>
          <p:nvPr/>
        </p:nvSpPr>
        <p:spPr>
          <a:xfrm>
            <a:off x="7213600" y="4542971"/>
            <a:ext cx="4140200" cy="646331"/>
          </a:xfrm>
          <a:prstGeom prst="rect">
            <a:avLst/>
          </a:prstGeom>
          <a:noFill/>
        </p:spPr>
        <p:txBody>
          <a:bodyPr wrap="square" rtlCol="0">
            <a:spAutoFit/>
          </a:bodyPr>
          <a:lstStyle/>
          <a:p>
            <a:r>
              <a:rPr lang="en-GB" dirty="0"/>
              <a:t>We will also use Seesaw during learning time. </a:t>
            </a:r>
          </a:p>
        </p:txBody>
      </p:sp>
      <p:pic>
        <p:nvPicPr>
          <p:cNvPr id="7" name="Picture 6">
            <a:extLst>
              <a:ext uri="{FF2B5EF4-FFF2-40B4-BE49-F238E27FC236}">
                <a16:creationId xmlns:a16="http://schemas.microsoft.com/office/drawing/2014/main" id="{D9FB69C7-4CF1-4C70-A551-83CC7731BC95}"/>
              </a:ext>
            </a:extLst>
          </p:cNvPr>
          <p:cNvPicPr>
            <a:picLocks noChangeAspect="1"/>
          </p:cNvPicPr>
          <p:nvPr/>
        </p:nvPicPr>
        <p:blipFill>
          <a:blip r:embed="rId2"/>
          <a:stretch>
            <a:fillRect/>
          </a:stretch>
        </p:blipFill>
        <p:spPr>
          <a:xfrm>
            <a:off x="324949" y="1323977"/>
            <a:ext cx="4334480" cy="3200847"/>
          </a:xfrm>
          <a:prstGeom prst="rect">
            <a:avLst/>
          </a:prstGeom>
        </p:spPr>
      </p:pic>
      <p:pic>
        <p:nvPicPr>
          <p:cNvPr id="9" name="Picture 8">
            <a:extLst>
              <a:ext uri="{FF2B5EF4-FFF2-40B4-BE49-F238E27FC236}">
                <a16:creationId xmlns:a16="http://schemas.microsoft.com/office/drawing/2014/main" id="{2308A48D-C025-4E6B-9B64-7D973549B8B4}"/>
              </a:ext>
            </a:extLst>
          </p:cNvPr>
          <p:cNvPicPr>
            <a:picLocks noChangeAspect="1"/>
          </p:cNvPicPr>
          <p:nvPr/>
        </p:nvPicPr>
        <p:blipFill>
          <a:blip r:embed="rId3"/>
          <a:stretch>
            <a:fillRect/>
          </a:stretch>
        </p:blipFill>
        <p:spPr>
          <a:xfrm>
            <a:off x="2082184" y="4346489"/>
            <a:ext cx="5131416" cy="2375068"/>
          </a:xfrm>
          <a:prstGeom prst="rect">
            <a:avLst/>
          </a:prstGeom>
        </p:spPr>
      </p:pic>
    </p:spTree>
    <p:extLst>
      <p:ext uri="{BB962C8B-B14F-4D97-AF65-F5344CB8AC3E}">
        <p14:creationId xmlns:p14="http://schemas.microsoft.com/office/powerpoint/2010/main" val="734214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53F52F-F9A3-49FF-9623-68E36684FAD5}"/>
              </a:ext>
            </a:extLst>
          </p:cNvPr>
          <p:cNvPicPr>
            <a:picLocks noChangeAspect="1"/>
          </p:cNvPicPr>
          <p:nvPr/>
        </p:nvPicPr>
        <p:blipFill>
          <a:blip r:embed="rId2"/>
          <a:stretch>
            <a:fillRect/>
          </a:stretch>
        </p:blipFill>
        <p:spPr>
          <a:xfrm>
            <a:off x="5252130" y="239486"/>
            <a:ext cx="6939870" cy="2990846"/>
          </a:xfrm>
          <a:prstGeom prst="rect">
            <a:avLst/>
          </a:prstGeom>
        </p:spPr>
      </p:pic>
      <p:pic>
        <p:nvPicPr>
          <p:cNvPr id="6" name="Picture 5">
            <a:extLst>
              <a:ext uri="{FF2B5EF4-FFF2-40B4-BE49-F238E27FC236}">
                <a16:creationId xmlns:a16="http://schemas.microsoft.com/office/drawing/2014/main" id="{71024984-A68E-4924-9290-43F71D79B4E7}"/>
              </a:ext>
            </a:extLst>
          </p:cNvPr>
          <p:cNvPicPr>
            <a:picLocks noChangeAspect="1"/>
          </p:cNvPicPr>
          <p:nvPr/>
        </p:nvPicPr>
        <p:blipFill>
          <a:blip r:embed="rId3"/>
          <a:stretch>
            <a:fillRect/>
          </a:stretch>
        </p:blipFill>
        <p:spPr>
          <a:xfrm>
            <a:off x="0" y="239486"/>
            <a:ext cx="5391902" cy="4534533"/>
          </a:xfrm>
          <a:prstGeom prst="rect">
            <a:avLst/>
          </a:prstGeom>
        </p:spPr>
      </p:pic>
      <p:pic>
        <p:nvPicPr>
          <p:cNvPr id="8" name="Picture 7">
            <a:extLst>
              <a:ext uri="{FF2B5EF4-FFF2-40B4-BE49-F238E27FC236}">
                <a16:creationId xmlns:a16="http://schemas.microsoft.com/office/drawing/2014/main" id="{D0B3697B-2CE2-4C25-8F44-84BC0B91E3A0}"/>
              </a:ext>
            </a:extLst>
          </p:cNvPr>
          <p:cNvPicPr>
            <a:picLocks noChangeAspect="1"/>
          </p:cNvPicPr>
          <p:nvPr/>
        </p:nvPicPr>
        <p:blipFill>
          <a:blip r:embed="rId4"/>
          <a:stretch>
            <a:fillRect/>
          </a:stretch>
        </p:blipFill>
        <p:spPr>
          <a:xfrm>
            <a:off x="5391902" y="3989144"/>
            <a:ext cx="6491254" cy="2629369"/>
          </a:xfrm>
          <a:prstGeom prst="rect">
            <a:avLst/>
          </a:prstGeom>
        </p:spPr>
      </p:pic>
    </p:spTree>
    <p:extLst>
      <p:ext uri="{BB962C8B-B14F-4D97-AF65-F5344CB8AC3E}">
        <p14:creationId xmlns:p14="http://schemas.microsoft.com/office/powerpoint/2010/main" val="4962865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717</Words>
  <Application>Microsoft Office PowerPoint</Application>
  <PresentationFormat>Widescreen</PresentationFormat>
  <Paragraphs>58</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Welcome to meet the Year 6 teaching team.</vt:lpstr>
      <vt:lpstr>Timetable - PE this term will be on Monday and Thursday. Please attend school in PE Kit on these days.   </vt:lpstr>
      <vt:lpstr>What a difference 5 minutes makes…</vt:lpstr>
      <vt:lpstr>Home learning expectations The government expectation is that a Year 6 child will spend 2 and 1/2 hours a week on home learning. If you child struggles with the home-learning, please let us know before Thursday and we will find time to support them with it. If you do not have the time to complete it at home, please stay in during lunchtime to complete the tasks. </vt:lpstr>
      <vt:lpstr>PowerPoint Presentation</vt:lpstr>
      <vt:lpstr>A Growth mindset</vt:lpstr>
      <vt:lpstr>Reading at home </vt:lpstr>
      <vt:lpstr>Brief introduction to Seesaw/activities to expect </vt:lpstr>
      <vt:lpstr>PowerPoint Presentation</vt:lpstr>
      <vt:lpstr>Year group expectations </vt:lpstr>
      <vt:lpstr>Educational visits</vt:lpstr>
      <vt:lpstr>SATs</vt:lpstr>
      <vt:lpstr>But the best thing about SATs week is…</vt:lpstr>
      <vt:lpstr>End of year 6 </vt:lpstr>
      <vt:lpstr>Any questions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Page</dc:creator>
  <cp:lastModifiedBy>David Page</cp:lastModifiedBy>
  <cp:revision>25</cp:revision>
  <dcterms:created xsi:type="dcterms:W3CDTF">2022-09-02T11:40:21Z</dcterms:created>
  <dcterms:modified xsi:type="dcterms:W3CDTF">2024-11-08T11:06:37Z</dcterms:modified>
</cp:coreProperties>
</file>